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8"/>
  </p:notesMasterIdLst>
  <p:handoutMasterIdLst>
    <p:handoutMasterId r:id="rId29"/>
  </p:handoutMasterIdLst>
  <p:sldIdLst>
    <p:sldId id="271" r:id="rId5"/>
    <p:sldId id="272" r:id="rId6"/>
    <p:sldId id="277" r:id="rId7"/>
    <p:sldId id="273" r:id="rId8"/>
    <p:sldId id="274" r:id="rId9"/>
    <p:sldId id="275" r:id="rId10"/>
    <p:sldId id="276" r:id="rId11"/>
    <p:sldId id="281" r:id="rId12"/>
    <p:sldId id="278" r:id="rId13"/>
    <p:sldId id="282" r:id="rId14"/>
    <p:sldId id="286" r:id="rId15"/>
    <p:sldId id="293" r:id="rId16"/>
    <p:sldId id="280" r:id="rId17"/>
    <p:sldId id="279" r:id="rId18"/>
    <p:sldId id="283" r:id="rId19"/>
    <p:sldId id="284" r:id="rId20"/>
    <p:sldId id="285" r:id="rId21"/>
    <p:sldId id="288" r:id="rId22"/>
    <p:sldId id="294" r:id="rId23"/>
    <p:sldId id="287" r:id="rId24"/>
    <p:sldId id="291" r:id="rId25"/>
    <p:sldId id="290" r:id="rId26"/>
    <p:sldId id="292" r:id="rId27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1"/>
    <a:srgbClr val="3F3F3F"/>
    <a:srgbClr val="707173"/>
    <a:srgbClr val="E6E6E6"/>
    <a:srgbClr val="CC071E"/>
    <a:srgbClr val="EE0B1B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11" autoAdjust="0"/>
  </p:normalViewPr>
  <p:slideViewPr>
    <p:cSldViewPr snapToGrid="0" snapToObjects="1">
      <p:cViewPr varScale="1">
        <p:scale>
          <a:sx n="114" d="100"/>
          <a:sy n="114" d="100"/>
        </p:scale>
        <p:origin x="354" y="96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02.03.2023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02.03.2023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coroutines" TargetMode="External"/><Relationship Id="rId2" Type="http://schemas.openxmlformats.org/officeDocument/2006/relationships/hyperlink" Target="https://github.com/bbvch/embedded-commun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lm10Cj-HNKQ" TargetMode="External"/><Relationship Id="rId5" Type="http://schemas.openxmlformats.org/officeDocument/2006/relationships/hyperlink" Target="https://youtu.be/8sEe-4tig_A" TargetMode="External"/><Relationship Id="rId4" Type="http://schemas.openxmlformats.org/officeDocument/2006/relationships/hyperlink" Target="https://en.cppreference.com/w/cpp/coroutin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VG-UwsoLkM8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lose-up of woman's hands typing and using a trackpad on a laptop with mug">
            <a:extLst>
              <a:ext uri="{FF2B5EF4-FFF2-40B4-BE49-F238E27FC236}">
                <a16:creationId xmlns:a16="http://schemas.microsoft.com/office/drawing/2014/main" id="{062A40E5-D7B3-C813-0230-3A26AAAA5A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9100" y="1943735"/>
            <a:ext cx="10188575" cy="4075430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#1: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255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AB1EA-7904-ACD1-E3CE-D7816F71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BC0C4-A68F-E9CB-1758-68D54D4B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 of Return object and Promise object</a:t>
            </a:r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9AA03-5929-556C-04C6-6D693B4862E6}"/>
              </a:ext>
            </a:extLst>
          </p:cNvPr>
          <p:cNvGrpSpPr/>
          <p:nvPr/>
        </p:nvGrpSpPr>
        <p:grpSpPr>
          <a:xfrm>
            <a:off x="7029202" y="1681610"/>
            <a:ext cx="2030681" cy="1846614"/>
            <a:chOff x="6102926" y="2202872"/>
            <a:chExt cx="2030681" cy="18466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E005D2-DA1D-0B80-B4CE-8DD88CF22F5B}"/>
                </a:ext>
              </a:extLst>
            </p:cNvPr>
            <p:cNvSpPr/>
            <p:nvPr/>
          </p:nvSpPr>
          <p:spPr>
            <a:xfrm>
              <a:off x="6102926" y="2202872"/>
              <a:ext cx="2030681" cy="184661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Coroutine context (heap)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3F43-BD19-9DD8-05F7-D1129DA961EA}"/>
                </a:ext>
              </a:extLst>
            </p:cNvPr>
            <p:cNvSpPr/>
            <p:nvPr/>
          </p:nvSpPr>
          <p:spPr>
            <a:xfrm>
              <a:off x="6268192" y="3196678"/>
              <a:ext cx="1700151" cy="6966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Promise object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AC50BC-D9BD-A782-3437-4C766B25E932}"/>
              </a:ext>
            </a:extLst>
          </p:cNvPr>
          <p:cNvGrpSpPr/>
          <p:nvPr/>
        </p:nvGrpSpPr>
        <p:grpSpPr>
          <a:xfrm>
            <a:off x="2186048" y="1933883"/>
            <a:ext cx="2030681" cy="1654631"/>
            <a:chOff x="2186049" y="2770902"/>
            <a:chExt cx="2030681" cy="16546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302A9-CA3D-8B9C-8CE5-2547574ACDF7}"/>
                </a:ext>
              </a:extLst>
            </p:cNvPr>
            <p:cNvSpPr/>
            <p:nvPr/>
          </p:nvSpPr>
          <p:spPr>
            <a:xfrm>
              <a:off x="2186049" y="2770902"/>
              <a:ext cx="2030681" cy="16546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Return object (stack)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5B222-23FF-1772-0CCE-767A18563DF0}"/>
                </a:ext>
              </a:extLst>
            </p:cNvPr>
            <p:cNvSpPr/>
            <p:nvPr/>
          </p:nvSpPr>
          <p:spPr>
            <a:xfrm>
              <a:off x="2345375" y="3245744"/>
              <a:ext cx="1712027" cy="101749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 err="1">
                  <a:solidFill>
                    <a:schemeClr val="bg1"/>
                  </a:solidFill>
                </a:rPr>
                <a:t>coroutine_handle</a:t>
              </a:r>
              <a:endParaRPr lang="en-CH" sz="1600" dirty="0">
                <a:solidFill>
                  <a:schemeClr val="bg1"/>
                </a:solidFill>
              </a:endParaRP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prom</a:t>
              </a:r>
              <a:r>
                <a:rPr lang="de-CH" sz="1000" dirty="0" err="1">
                  <a:latin typeface="Lucida Sans Typewriter" panose="020B0509030504030204" pitchFamily="49" charset="0"/>
                </a:rPr>
                <a:t>is</a:t>
              </a:r>
              <a:r>
                <a:rPr lang="en-CH" sz="1000" dirty="0">
                  <a:latin typeface="Lucida Sans Typewriter" panose="020B0509030504030204" pitchFamily="49" charset="0"/>
                </a:rPr>
                <a:t>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done()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resume()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destroy()</a:t>
              </a:r>
              <a:endParaRPr lang="de-CH" sz="10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20104D-CE34-212F-7A75-1E0C8C0F97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216730" y="3215916"/>
            <a:ext cx="297773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8EA33-B0E0-3FA5-44AD-360660C599C5}"/>
              </a:ext>
            </a:extLst>
          </p:cNvPr>
          <p:cNvSpPr txBox="1"/>
          <p:nvPr/>
        </p:nvSpPr>
        <p:spPr>
          <a:xfrm>
            <a:off x="5029199" y="3269804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  <a:endParaRPr lang="de-CH" sz="1600" dirty="0" err="1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DCF4C-BD91-E61B-6549-B29491B00F40}"/>
              </a:ext>
            </a:extLst>
          </p:cNvPr>
          <p:cNvCxnSpPr/>
          <p:nvPr/>
        </p:nvCxnSpPr>
        <p:spPr bwMode="auto">
          <a:xfrm>
            <a:off x="4057402" y="2864313"/>
            <a:ext cx="2971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E0607-F22F-000A-618D-C6136C9E34C5}"/>
              </a:ext>
            </a:extLst>
          </p:cNvPr>
          <p:cNvSpPr txBox="1"/>
          <p:nvPr/>
        </p:nvSpPr>
        <p:spPr>
          <a:xfrm>
            <a:off x="5223411" y="2652253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020B9-7803-9CE2-B094-0B0A596FCA72}"/>
              </a:ext>
            </a:extLst>
          </p:cNvPr>
          <p:cNvSpPr/>
          <p:nvPr/>
        </p:nvSpPr>
        <p:spPr>
          <a:xfrm>
            <a:off x="2254466" y="4507232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Caller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B9DBC8-958E-C079-05DB-8F4C3F8550FA}"/>
              </a:ext>
            </a:extLst>
          </p:cNvPr>
          <p:cNvSpPr/>
          <p:nvPr/>
        </p:nvSpPr>
        <p:spPr>
          <a:xfrm>
            <a:off x="7096769" y="4518944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Coroutine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A3538-8383-2DF6-D5EA-436E2BC07109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3201389" y="3588514"/>
            <a:ext cx="0" cy="9187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1DD51-9249-B596-F08E-5FF9D4149749}"/>
              </a:ext>
            </a:extLst>
          </p:cNvPr>
          <p:cNvSpPr txBox="1"/>
          <p:nvPr/>
        </p:nvSpPr>
        <p:spPr>
          <a:xfrm>
            <a:off x="3201387" y="3954410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2A039-C5E7-9D94-2AD2-8B38D1F613A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 bwMode="auto">
          <a:xfrm>
            <a:off x="4148312" y="5010275"/>
            <a:ext cx="2948457" cy="117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72BB06-5B72-4661-B326-1066D17859BE}"/>
              </a:ext>
            </a:extLst>
          </p:cNvPr>
          <p:cNvSpPr txBox="1"/>
          <p:nvPr/>
        </p:nvSpPr>
        <p:spPr>
          <a:xfrm>
            <a:off x="5222984" y="4692310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&lt;&lt;invokes&gt;&gt;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248816-F660-D389-E2E9-58D64C8445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16727" y="3588514"/>
            <a:ext cx="2812475" cy="101704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6C80DC-37F3-7BB7-62C3-AE2FEDD7F7BC}"/>
              </a:ext>
            </a:extLst>
          </p:cNvPr>
          <p:cNvSpPr txBox="1"/>
          <p:nvPr/>
        </p:nvSpPr>
        <p:spPr>
          <a:xfrm>
            <a:off x="5123714" y="3795569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&lt;&lt;returns&gt;&gt;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85969-9E02-0BE4-F753-0C8AEDE185D1}"/>
              </a:ext>
            </a:extLst>
          </p:cNvPr>
          <p:cNvSpPr txBox="1"/>
          <p:nvPr/>
        </p:nvSpPr>
        <p:spPr>
          <a:xfrm>
            <a:off x="8821016" y="3898892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CA39CB-C2E0-4E51-B123-3763987F32B4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 bwMode="auto">
          <a:xfrm flipV="1">
            <a:off x="8043692" y="3372102"/>
            <a:ext cx="852" cy="11468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03FC39-2D00-04E7-D4D0-777E6E39FB92}"/>
              </a:ext>
            </a:extLst>
          </p:cNvPr>
          <p:cNvSpPr txBox="1"/>
          <p:nvPr/>
        </p:nvSpPr>
        <p:spPr>
          <a:xfrm>
            <a:off x="7123400" y="3694128"/>
            <a:ext cx="1161037" cy="65891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de-CH" sz="1600" dirty="0" err="1">
                <a:latin typeface="+mj-lt"/>
              </a:rPr>
              <a:t>co</a:t>
            </a:r>
            <a:r>
              <a:rPr lang="en-CH" sz="1600" dirty="0">
                <a:latin typeface="+mj-lt"/>
              </a:rPr>
              <a:t>_yield</a:t>
            </a:r>
          </a:p>
          <a:p>
            <a:r>
              <a:rPr lang="en-CH" sz="1600" dirty="0" err="1">
                <a:latin typeface="+mj-lt"/>
              </a:rPr>
              <a:t>co_await</a:t>
            </a:r>
            <a:endParaRPr lang="en-CH" sz="1600" dirty="0">
              <a:latin typeface="+mj-lt"/>
            </a:endParaRPr>
          </a:p>
          <a:p>
            <a:r>
              <a:rPr lang="en-CH" sz="1600" dirty="0" err="1">
                <a:latin typeface="+mj-lt"/>
              </a:rPr>
              <a:t>co_return</a:t>
            </a:r>
            <a:endParaRPr lang="en-CH" sz="1600" dirty="0">
              <a:latin typeface="+mj-lt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0B43F5-C134-31F4-D648-F41FEF49A244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 bwMode="auto">
          <a:xfrm flipV="1">
            <a:off x="8990615" y="2604917"/>
            <a:ext cx="69268" cy="2417070"/>
          </a:xfrm>
          <a:prstGeom prst="bentConnector3">
            <a:avLst>
              <a:gd name="adj1" fmla="val 1520005"/>
            </a:avLst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2ACEA-1F38-D915-3F36-57FE7FDED3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1710" y="1367891"/>
            <a:ext cx="10188951" cy="4656667"/>
          </a:xfrm>
        </p:spPr>
        <p:txBody>
          <a:bodyPr/>
          <a:lstStyle/>
          <a:p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ReturnObject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myCoroutine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(int param)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while (condition)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co_yield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doWork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();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if (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anotherCondition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value;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}</a:t>
            </a:r>
          </a:p>
          <a:p>
            <a:endParaRPr lang="en-CH" sz="1000" dirty="0">
              <a:latin typeface="Lucida Sans Typewriter" panose="020B05090305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DFBD-DDCE-5571-E803-9B500BDA8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593D23-A2DF-7F8A-0622-040453B0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578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123DC-8AF0-2219-A84C-820320B169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48BFC6-F0AE-7175-9D7C-798EEBC0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812B3F4-6DB7-26B4-4312-33649436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4465"/>
              </p:ext>
            </p:extLst>
          </p:nvPr>
        </p:nvGraphicFramePr>
        <p:xfrm>
          <a:off x="1689431" y="1322223"/>
          <a:ext cx="8128000" cy="5364480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3086265">
                  <a:extLst>
                    <a:ext uri="{9D8B030D-6E8A-4147-A177-3AD203B41FA5}">
                      <a16:colId xmlns:a16="http://schemas.microsoft.com/office/drawing/2014/main" val="4235401759"/>
                    </a:ext>
                  </a:extLst>
                </a:gridCol>
                <a:gridCol w="5041735">
                  <a:extLst>
                    <a:ext uri="{9D8B030D-6E8A-4147-A177-3AD203B41FA5}">
                      <a16:colId xmlns:a16="http://schemas.microsoft.com/office/drawing/2014/main" val="1443617199"/>
                    </a:ext>
                  </a:extLst>
                </a:gridCol>
              </a:tblGrid>
              <a:tr h="203538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ReturnObject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myCoroutine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(int param) 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myCoroutine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int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param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201042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88917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// or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{param};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622260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=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get_return_object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7864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initial_suspend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92874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try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848049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while (condition)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while (condition)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897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co_yield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doWork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yield_value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doWork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()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);</a:t>
                      </a:r>
                      <a:endParaRPr lang="de-CH" sz="1000" dirty="0">
                        <a:highlight>
                          <a:srgbClr val="FFFFA1"/>
                        </a:highlight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749248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248996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value;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05673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8172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419138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3980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return_void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046591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89173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 catch (...)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955797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 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unhandled_exception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8252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104333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end: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05060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final_suspend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8517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delete promise;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434027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60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3359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CCA91-5C82-3142-181A-6B458FAC2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b="1" dirty="0"/>
              <a:t>The return type of a coroutine cannot be void.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return_object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is returned to the caller with the first </a:t>
            </a:r>
            <a:r>
              <a:rPr lang="en-CH" b="1" dirty="0"/>
              <a:t>taken</a:t>
            </a:r>
            <a:r>
              <a:rPr lang="en-CH" dirty="0"/>
              <a:t> suspension. Caller is continued right after the invocation of the coroutine.</a:t>
            </a:r>
          </a:p>
          <a:p>
            <a:pPr lvl="1"/>
            <a:r>
              <a:rPr lang="en-CH" dirty="0"/>
              <a:t>With each following suspension, nothing is returned since the caller is continued after the call to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::resume().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promise_type</a:t>
            </a:r>
            <a:r>
              <a:rPr lang="en-CH" dirty="0">
                <a:latin typeface="Lucida Sans Typewriter" panose="020B0509030504030204" pitchFamily="49" charset="0"/>
              </a:rPr>
              <a:t>::</a:t>
            </a:r>
            <a:r>
              <a:rPr lang="en-CH" dirty="0" err="1">
                <a:latin typeface="Lucida Sans Typewriter" panose="020B0509030504030204" pitchFamily="49" charset="0"/>
              </a:rPr>
              <a:t>final_suspend</a:t>
            </a:r>
            <a:r>
              <a:rPr lang="en-CH" dirty="0">
                <a:latin typeface="Lucida Sans Typewriter" panose="020B0509030504030204" pitchFamily="49" charset="0"/>
              </a:rPr>
              <a:t>()</a:t>
            </a:r>
            <a:r>
              <a:rPr lang="en-CH" dirty="0"/>
              <a:t> is always called as the last thing in the coroutine. Even if the coroutine was ended by a call to </a:t>
            </a:r>
            <a:r>
              <a:rPr lang="en-CH" dirty="0" err="1">
                <a:latin typeface="Lucida Sans Typewriter" panose="020B0509030504030204" pitchFamily="49" charset="0"/>
              </a:rPr>
              <a:t>co_return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or because an exception w</a:t>
            </a:r>
            <a:r>
              <a:rPr lang="de-CH" dirty="0" err="1"/>
              <a:t>as</a:t>
            </a:r>
            <a:r>
              <a:rPr lang="en-CH" dirty="0"/>
              <a:t> caught.</a:t>
            </a:r>
          </a:p>
          <a:p>
            <a:pPr lvl="1"/>
            <a:r>
              <a:rPr lang="en-CH" dirty="0"/>
              <a:t>Each </a:t>
            </a:r>
            <a:r>
              <a:rPr lang="en-CH" b="1" dirty="0"/>
              <a:t>suspension point </a:t>
            </a:r>
            <a:r>
              <a:rPr lang="en-CH" dirty="0"/>
              <a:t>is introduced by </a:t>
            </a:r>
            <a:r>
              <a:rPr lang="en-CH" dirty="0" err="1">
                <a:latin typeface="Lucida Sans Typewriter" panose="020B0509030504030204" pitchFamily="49" charset="0"/>
              </a:rPr>
              <a:t>co_await</a:t>
            </a:r>
            <a:r>
              <a:rPr lang="en-CH" dirty="0"/>
              <a:t>. The operation afterwards has to result in a </a:t>
            </a:r>
            <a:r>
              <a:rPr lang="en-CH" b="1" dirty="0" err="1"/>
              <a:t>awaiter</a:t>
            </a:r>
            <a:r>
              <a:rPr lang="en-CH" dirty="0"/>
              <a:t> object which controls, if the coroutine is suspended or not.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::done()</a:t>
            </a:r>
            <a:r>
              <a:rPr lang="en-CH" dirty="0"/>
              <a:t> only returns true, if t</a:t>
            </a:r>
            <a:r>
              <a:rPr lang="de-CH" dirty="0"/>
              <a:t>he</a:t>
            </a:r>
            <a:r>
              <a:rPr lang="en-CH" dirty="0"/>
              <a:t> coroutine is currently suspended in the final suspension point. </a:t>
            </a:r>
            <a:br>
              <a:rPr lang="en-CH" dirty="0"/>
            </a:br>
            <a:r>
              <a:rPr lang="en-CH" b="1" dirty="0"/>
              <a:t>If the final suspension point is not taken there is no reliable way of detecting from the outside, that the coroutine has ended.</a:t>
            </a:r>
          </a:p>
          <a:p>
            <a:pPr lvl="1"/>
            <a:r>
              <a:rPr lang="en-CH" dirty="0"/>
              <a:t>Always </a:t>
            </a:r>
            <a:r>
              <a:rPr lang="en-CH" dirty="0" err="1"/>
              <a:t>cleanup</a:t>
            </a:r>
            <a:r>
              <a:rPr lang="en-CH" dirty="0"/>
              <a:t> from t</a:t>
            </a:r>
            <a:r>
              <a:rPr lang="de-CH" dirty="0"/>
              <a:t>he</a:t>
            </a:r>
            <a:r>
              <a:rPr lang="en-CH" dirty="0"/>
              <a:t> outside with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::destroy()</a:t>
            </a:r>
            <a:r>
              <a:rPr lang="en-CH" dirty="0"/>
              <a:t>.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11C67-655F-D025-F0FD-700D024E7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87261-78BD-2847-381F-0E009D5A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223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#2: Turn Printer into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826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mputer script on a screen">
            <a:extLst>
              <a:ext uri="{FF2B5EF4-FFF2-40B4-BE49-F238E27FC236}">
                <a16:creationId xmlns:a16="http://schemas.microsoft.com/office/drawing/2014/main" id="{549E9B3F-88D8-6BDF-B592-9DB5AC8969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4918" r="-1" b="16612"/>
          <a:stretch/>
        </p:blipFill>
        <p:spPr>
          <a:xfrm>
            <a:off x="1689431" y="1653117"/>
            <a:ext cx="10188951" cy="4656667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16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#2: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209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AFDC0-11F5-2C4F-2054-F434F989A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82206C-361D-5360-F4FF-51CC9A6C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an </a:t>
            </a:r>
            <a:r>
              <a:rPr lang="en-CH" dirty="0" err="1"/>
              <a:t>awaiter</a:t>
            </a:r>
            <a:endParaRPr lang="de-CH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A8F91F1-3E35-4842-223A-1EAC29CBE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99270" y="1652588"/>
            <a:ext cx="6368234" cy="4657725"/>
          </a:xfrm>
        </p:spPr>
      </p:pic>
    </p:spTree>
    <p:extLst>
      <p:ext uri="{BB962C8B-B14F-4D97-AF65-F5344CB8AC3E}">
        <p14:creationId xmlns:p14="http://schemas.microsoft.com/office/powerpoint/2010/main" val="267865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ADB2D-EF35-ECD7-E24D-11E9676C7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0B377-7B5D-9D88-C07A-F4E9FD776F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6FFCD-D346-32D3-BC05-1AE6D45D0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342607-98AD-8588-2E73-E664D968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Epilog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05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5C9C9F-6B5B-0A69-BC14-1C67E5742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3971-5837-6DE0-A4B4-85A27F7C8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7CA3-5DC4-1683-BF32-28CB88A17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0BFC38-5CB4-AFE8-7854-3AFC95FE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Additional examples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2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5F9B9-BA25-8A61-96E8-B723BF8BF2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Introduction to coroutines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#1: Turn Generator into coroutine.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#2: Turn Printer into coroutine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Additional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 err="1"/>
              <a:t>Epilog</a:t>
            </a:r>
            <a:endParaRPr lang="en-C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2C894-63ED-EF06-5B24-4856ECD9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DFA1F8-F4FC-B595-46B0-FB0457AF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 Coroutines by example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694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3E72-FE74-BBB3-5D12-5D723EF63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Very flexible, but rather complex solution.</a:t>
            </a:r>
          </a:p>
          <a:p>
            <a:pPr lvl="1"/>
            <a:r>
              <a:rPr lang="en-CH" sz="2400" dirty="0"/>
              <a:t>Allows lots of things. But must be properly encapsulated (first thing is </a:t>
            </a:r>
            <a:r>
              <a:rPr lang="en-CH" sz="2400" dirty="0">
                <a:latin typeface="Lucida Sans Typewriter" panose="020B0509030504030204" pitchFamily="49" charset="0"/>
              </a:rPr>
              <a:t>std::generator&lt;&gt; </a:t>
            </a:r>
            <a:r>
              <a:rPr lang="en-CH" sz="2400" dirty="0"/>
              <a:t>in C++23)</a:t>
            </a:r>
          </a:p>
          <a:p>
            <a:pPr lvl="1"/>
            <a:r>
              <a:rPr lang="en-CH" sz="2400" dirty="0"/>
              <a:t>Danger of “lingering” coroutines (not destroyed).</a:t>
            </a:r>
          </a:p>
          <a:p>
            <a:pPr lvl="1"/>
            <a:r>
              <a:rPr lang="en-CH" sz="2400" dirty="0"/>
              <a:t>Suitable for things like</a:t>
            </a:r>
          </a:p>
          <a:p>
            <a:pPr lvl="2"/>
            <a:r>
              <a:rPr lang="en-CH" sz="2400" dirty="0"/>
              <a:t>Sources (like Generator)</a:t>
            </a:r>
          </a:p>
          <a:p>
            <a:pPr lvl="2"/>
            <a:r>
              <a:rPr lang="en-CH" sz="2400" dirty="0"/>
              <a:t>Sinks (like Printer)</a:t>
            </a:r>
          </a:p>
          <a:p>
            <a:pPr lvl="2"/>
            <a:r>
              <a:rPr lang="en-CH" sz="2400" dirty="0"/>
              <a:t>Co-operative multi-tasking in deeply embedded projects (without proper OS support)</a:t>
            </a:r>
          </a:p>
          <a:p>
            <a:pPr lvl="2"/>
            <a:r>
              <a:rPr lang="en-CH" sz="2400" dirty="0"/>
              <a:t>Waiting for async system calls</a:t>
            </a:r>
          </a:p>
          <a:p>
            <a:pPr lvl="2"/>
            <a:r>
              <a:rPr lang="en-CH" sz="2400" dirty="0"/>
              <a:t>...</a:t>
            </a:r>
          </a:p>
          <a:p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5F61-14DA-B0C9-04D3-466649D5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6F379-270C-E1F7-5068-BA4737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28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F6CE4-DE76-9939-4892-2CC24284C9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Alternatives</a:t>
            </a:r>
          </a:p>
          <a:p>
            <a:pPr lvl="2"/>
            <a:r>
              <a:rPr lang="en-CH" sz="2400" dirty="0"/>
              <a:t>Rewritten algorithms</a:t>
            </a:r>
            <a:endParaRPr lang="de-CH" sz="2400" dirty="0"/>
          </a:p>
          <a:p>
            <a:pPr lvl="2"/>
            <a:r>
              <a:rPr lang="en-CH" sz="2400" dirty="0"/>
              <a:t>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E304E-01F3-5306-3518-51177FB6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D7845-9371-9079-DF60-BBC12662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609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68EF0D-52E0-975C-9E83-2CC16F8757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Presentation, examples (Go to coroutines in repository):</a:t>
            </a:r>
            <a:br>
              <a:rPr lang="en-CH" sz="2400" dirty="0"/>
            </a:br>
            <a:r>
              <a:rPr lang="de-CH" sz="2400" dirty="0">
                <a:hlinkClick r:id="rId2"/>
              </a:rPr>
              <a:t>https://github.com/bbvch/embedded-community</a:t>
            </a:r>
            <a:endParaRPr lang="en-CH" sz="2400" dirty="0"/>
          </a:p>
          <a:p>
            <a:pPr lvl="1"/>
            <a:r>
              <a:rPr lang="en-CH" sz="2400" dirty="0"/>
              <a:t>cppreference.com</a:t>
            </a:r>
          </a:p>
          <a:p>
            <a:pPr lvl="2"/>
            <a:r>
              <a:rPr lang="de-CH" sz="2400" dirty="0">
                <a:hlinkClick r:id="rId3"/>
              </a:rPr>
              <a:t>https://en.cppreference.com/w/cpp/language/coroutines</a:t>
            </a:r>
            <a:endParaRPr lang="en-CH" sz="2400" dirty="0">
              <a:hlinkClick r:id="rId4"/>
            </a:endParaRPr>
          </a:p>
          <a:p>
            <a:pPr lvl="2"/>
            <a:r>
              <a:rPr lang="de-CH" sz="2400" dirty="0">
                <a:hlinkClick r:id="rId4"/>
              </a:rPr>
              <a:t>https://en.cppreference.com/w/cpp/coroutine</a:t>
            </a:r>
            <a:endParaRPr lang="en-CH" sz="2400" dirty="0"/>
          </a:p>
          <a:p>
            <a:pPr lvl="1"/>
            <a:r>
              <a:rPr lang="en-CH" sz="2400" dirty="0"/>
              <a:t>YouTube</a:t>
            </a:r>
          </a:p>
          <a:p>
            <a:pPr lvl="2"/>
            <a:r>
              <a:rPr lang="de-CH" sz="2400" dirty="0">
                <a:hlinkClick r:id="rId5"/>
              </a:rPr>
              <a:t>https://youtu.be/8sEe-4tig_A</a:t>
            </a:r>
            <a:endParaRPr lang="en-CH" sz="2400" dirty="0"/>
          </a:p>
          <a:p>
            <a:pPr lvl="2"/>
            <a:r>
              <a:rPr lang="de-CH" sz="2400" dirty="0">
                <a:hlinkClick r:id="rId6"/>
              </a:rPr>
              <a:t>https://youtu.be/lm10Cj-HNKQ</a:t>
            </a:r>
            <a:endParaRPr lang="en-CH" sz="2400" dirty="0"/>
          </a:p>
          <a:p>
            <a:pPr marL="0" lvl="1" indent="0">
              <a:buNone/>
            </a:pPr>
            <a:endParaRPr lang="en-CH" sz="2400" dirty="0"/>
          </a:p>
          <a:p>
            <a:pPr lvl="1"/>
            <a:endParaRPr lang="en-CH" sz="2400" dirty="0"/>
          </a:p>
          <a:p>
            <a:pPr lvl="2"/>
            <a:endParaRPr lang="en-CH" sz="2400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95D59-2BE3-F5B0-8DB5-3BBE4CBF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8B705-B024-FDFB-CC88-6EAA1F2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184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B5A3-B1F8-6741-58F3-22742C1AF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bbv Software Services AG</a:t>
            </a:r>
          </a:p>
          <a:p>
            <a:r>
              <a:rPr lang="de-CH" dirty="0"/>
              <a:t>Schwanengasse 1</a:t>
            </a:r>
          </a:p>
          <a:p>
            <a:r>
              <a:rPr lang="de-CH" dirty="0"/>
              <a:t>3011 Bern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06FE-2958-D0F8-40D8-670BA74F0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beat.schaer@bbv.ch</a:t>
            </a:r>
          </a:p>
          <a:p>
            <a:r>
              <a:rPr lang="en-CH" dirty="0"/>
              <a:t>Phone</a:t>
            </a:r>
            <a:r>
              <a:rPr lang="it-IT" dirty="0"/>
              <a:t> +41 31 378 08 10</a:t>
            </a:r>
          </a:p>
          <a:p>
            <a:r>
              <a:rPr lang="it-IT" dirty="0"/>
              <a:t>Mobile +41 79 667 19 72</a:t>
            </a:r>
          </a:p>
          <a:p>
            <a:r>
              <a:rPr lang="it-IT" dirty="0"/>
              <a:t>www.bbv.ch</a:t>
            </a:r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5EEBB-543E-1F0D-DE6C-37A62C7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Beat Schär | Senior </a:t>
            </a:r>
            <a:r>
              <a:rPr lang="en-CH" dirty="0"/>
              <a:t>Embedded Engineer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48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145A3-597C-205F-B795-37B1BDFF0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55DA6-B527-2431-6F3D-834EB3B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</a:t>
            </a:r>
            <a:endParaRPr lang="de-CH" dirty="0"/>
          </a:p>
        </p:txBody>
      </p:sp>
      <p:pic>
        <p:nvPicPr>
          <p:cNvPr id="4" name="Online Media 3" descr="Dead dog scene from Fish called Wanda 1988">
            <a:hlinkClick r:id="" action="ppaction://media"/>
            <a:extLst>
              <a:ext uri="{FF2B5EF4-FFF2-40B4-BE49-F238E27FC236}">
                <a16:creationId xmlns:a16="http://schemas.microsoft.com/office/drawing/2014/main" id="{07B0A12D-2C99-BDB1-B061-671D78B968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2499" y="1749549"/>
            <a:ext cx="6939680" cy="39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435C6-1354-558F-757E-58840A91E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1CC77-7C5D-E89C-56CD-1FD795AAA4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94C1-B4F9-0E1A-B02B-968D61A46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0060D-C7D9-BD75-0094-B26B979F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coroutines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64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59587-25A9-73ED-BAA5-BB76774A9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rgbClr val="FF0000"/>
                </a:solidFill>
              </a:rPr>
              <a:t>Coroutines</a:t>
            </a:r>
            <a:endParaRPr lang="de-CH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64522-CC83-FAE4-76F5-95FBDE23E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A4B25-DC3E-797D-F636-4EEEBD3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C++20: “the big three”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AFBDB-A55D-6AAA-EDB3-08852A8EF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C36DB-755A-19B0-CF3B-D39E757F36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6661" y="1576914"/>
            <a:ext cx="5040000" cy="4656667"/>
          </a:xfrm>
        </p:spPr>
        <p:txBody>
          <a:bodyPr/>
          <a:lstStyle/>
          <a:p>
            <a:pPr algn="ctr"/>
            <a:r>
              <a:rPr lang="en-CH" sz="2400" b="1" dirty="0"/>
              <a:t>Subroutine</a:t>
            </a:r>
            <a:endParaRPr lang="de-CH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9BC62-CB05-D9FB-0AC1-E7EC02E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BE40350-BED1-BA92-2AC9-F923883A8B7D}"/>
              </a:ext>
            </a:extLst>
          </p:cNvPr>
          <p:cNvSpPr txBox="1">
            <a:spLocks/>
          </p:cNvSpPr>
          <p:nvPr/>
        </p:nvSpPr>
        <p:spPr bwMode="auto">
          <a:xfrm>
            <a:off x="6284549" y="1576914"/>
            <a:ext cx="5040000" cy="465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59991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Char char="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CH" sz="2400" b="1" kern="0" dirty="0"/>
              <a:t>Coroutine</a:t>
            </a:r>
            <a:endParaRPr lang="de-CH" sz="2400" b="1" kern="0" dirty="0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F8C5D752-EC46-D2D1-16F9-FA14915C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98" y="2447923"/>
            <a:ext cx="1914525" cy="1533525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8F461AE-39E6-66C9-C194-0D68AF22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42" y="2447923"/>
            <a:ext cx="18383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6597E5-C2B5-DA28-1B1A-F5677A7FE4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 </a:t>
            </a:r>
            <a:r>
              <a:rPr lang="en-CH" sz="2400" b="1" dirty="0"/>
              <a:t>subroutine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, performs its work and </a:t>
            </a:r>
            <a:r>
              <a:rPr lang="en-CH" sz="2400" b="1" dirty="0"/>
              <a:t>returns</a:t>
            </a:r>
            <a:r>
              <a:rPr lang="en-CH" sz="2400" dirty="0"/>
              <a:t>. When returning, the subroutine invocation is terminated and is </a:t>
            </a:r>
            <a:r>
              <a:rPr lang="en-CH" sz="2400" b="1" dirty="0"/>
              <a:t>cleaned-up</a:t>
            </a:r>
            <a:r>
              <a:rPr lang="en-CH" sz="2400" dirty="0"/>
              <a:t> (variables on stack are deleted, ...).</a:t>
            </a:r>
          </a:p>
          <a:p>
            <a:pPr lvl="1"/>
            <a:r>
              <a:rPr lang="en-CH" sz="2400" dirty="0"/>
              <a:t>A </a:t>
            </a:r>
            <a:r>
              <a:rPr lang="en-CH" sz="2400" b="1" dirty="0"/>
              <a:t>coroutine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 and performs some work. When it reaches a </a:t>
            </a:r>
            <a:r>
              <a:rPr lang="en-CH" sz="2400" b="1" dirty="0"/>
              <a:t>suspension point </a:t>
            </a:r>
            <a:r>
              <a:rPr lang="en-CH" sz="2400" dirty="0"/>
              <a:t>it transfers control back to the caller without cleaning-up.</a:t>
            </a:r>
          </a:p>
          <a:p>
            <a:pPr lvl="1"/>
            <a:r>
              <a:rPr lang="en-CH" sz="2400" dirty="0"/>
              <a:t>The caller can then decide to </a:t>
            </a:r>
            <a:r>
              <a:rPr lang="en-CH" sz="2400" b="1" dirty="0"/>
              <a:t>resume</a:t>
            </a:r>
            <a:r>
              <a:rPr lang="en-CH" sz="2400" dirty="0"/>
              <a:t> the coroutine again.</a:t>
            </a:r>
          </a:p>
          <a:p>
            <a:pPr lvl="1"/>
            <a:r>
              <a:rPr lang="en-CH" sz="2400" dirty="0"/>
              <a:t>The coroutine might no longer terminate itself: The caller has to </a:t>
            </a:r>
            <a:r>
              <a:rPr lang="en-CH" sz="2400" b="1" dirty="0"/>
              <a:t>destroy</a:t>
            </a:r>
            <a:r>
              <a:rPr lang="en-CH" sz="2400" dirty="0"/>
              <a:t> the coroutine.</a:t>
            </a:r>
          </a:p>
          <a:p>
            <a:pPr lvl="1"/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2A442-8551-C316-D346-9D9051D6E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3D41B-6BC7-3876-8008-276515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5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A35BC-FEA6-D39A-C0CF-DD2E23BEB4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9431" y="1653118"/>
            <a:ext cx="10188951" cy="2230114"/>
          </a:xfrm>
        </p:spPr>
        <p:txBody>
          <a:bodyPr/>
          <a:lstStyle/>
          <a:p>
            <a:pPr lvl="1"/>
            <a:r>
              <a:rPr lang="en-CH" sz="2400" dirty="0"/>
              <a:t>The use of at least one of the </a:t>
            </a:r>
            <a:r>
              <a:rPr lang="en-CH" sz="2400" dirty="0" err="1"/>
              <a:t>foll</a:t>
            </a:r>
            <a:r>
              <a:rPr lang="de-CH" sz="2400" dirty="0" err="1"/>
              <a:t>ow</a:t>
            </a:r>
            <a:r>
              <a:rPr lang="en-CH" sz="2400" dirty="0" err="1"/>
              <a:t>ing</a:t>
            </a:r>
            <a:r>
              <a:rPr lang="en-CH" sz="2400" dirty="0"/>
              <a:t> keywords:</a:t>
            </a: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co_yield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co_await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de-CH" sz="2000" dirty="0" err="1">
                <a:latin typeface="Lucida Sans Typewriter" panose="020B0509030504030204" pitchFamily="49" charset="0"/>
              </a:rPr>
              <a:t>co</a:t>
            </a:r>
            <a:r>
              <a:rPr lang="en-CH" sz="2000" dirty="0">
                <a:latin typeface="Lucida Sans Typewriter" panose="020B0509030504030204" pitchFamily="49" charset="0"/>
              </a:rPr>
              <a:t>_return</a:t>
            </a:r>
          </a:p>
          <a:p>
            <a:pPr lvl="1"/>
            <a:r>
              <a:rPr lang="en-CH" sz="1800" b="1" dirty="0"/>
              <a:t>Coroutines are not recognizable as such in the method signature.</a:t>
            </a:r>
          </a:p>
          <a:p>
            <a:pPr lvl="1"/>
            <a:endParaRPr lang="en-CH" dirty="0"/>
          </a:p>
          <a:p>
            <a:pPr marL="0" lvl="1" indent="0">
              <a:buNone/>
            </a:pPr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639A7-89E7-1422-97BF-9F0D5E401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A20FC3-999D-86E4-AD5B-A290B2BE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makes a routine a coroutine?</a:t>
            </a:r>
            <a:endParaRPr lang="de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3B7364-2BC7-0282-AC47-1039546E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306668"/>
              </p:ext>
            </p:extLst>
          </p:nvPr>
        </p:nvGraphicFramePr>
        <p:xfrm>
          <a:off x="2032000" y="4131957"/>
          <a:ext cx="8128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725">
                  <a:extLst>
                    <a:ext uri="{9D8B030D-6E8A-4147-A177-3AD203B41FA5}">
                      <a16:colId xmlns:a16="http://schemas.microsoft.com/office/drawing/2014/main" val="3340733522"/>
                    </a:ext>
                  </a:extLst>
                </a:gridCol>
                <a:gridCol w="6403275">
                  <a:extLst>
                    <a:ext uri="{9D8B030D-6E8A-4147-A177-3AD203B41FA5}">
                      <a16:colId xmlns:a16="http://schemas.microsoft.com/office/drawing/2014/main" val="2565258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2000" dirty="0"/>
                        <a:t>Keyword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Meaning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co_yield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Pass a value from the coroutine and transfer control to caller.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co_await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Wait until a certain condition is given. Might also be used to transfer values to the coroutine.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0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co_return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End a coroutine and possibly return a value.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2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4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#1: Turn Generator into coroutine.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0393055"/>
      </p:ext>
    </p:extLst>
  </p:cSld>
  <p:clrMapOvr>
    <a:masterClrMapping/>
  </p:clrMapOvr>
</p:sld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3" ma:contentTypeDescription="Create a new document." ma:contentTypeScope="" ma:versionID="3951c169512d736f1697c277ef756789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2ce64ca905a969d5eee74c6e98f6d620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463B9-72FB-4E69-B642-D9F2B8D48B90}">
  <ds:schemaRefs>
    <ds:schemaRef ds:uri="http://schemas.microsoft.com/office/2006/documentManagement/types"/>
    <ds:schemaRef ds:uri="http://schemas.microsoft.com/office/infopath/2007/PartnerControls"/>
    <ds:schemaRef ds:uri="1c26866b-1ab7-4ff9-86c8-29741044529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d20415a9-b8e6-454b-a469-633a110caa8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CE430A-C9E0-4456-A425-333F74D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bbv_template</Template>
  <TotalTime>0</TotalTime>
  <Words>970</Words>
  <Application>Microsoft Office PowerPoint</Application>
  <PresentationFormat>Widescreen</PresentationFormat>
  <Paragraphs>167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Lucida Sans Typewriter</vt:lpstr>
      <vt:lpstr>Segoe UI</vt:lpstr>
      <vt:lpstr>Symbol</vt:lpstr>
      <vt:lpstr>bbv_Template_16-9_neu</vt:lpstr>
      <vt:lpstr>PowerPoint Presentation</vt:lpstr>
      <vt:lpstr>C++ Coroutines by example</vt:lpstr>
      <vt:lpstr>Motivation</vt:lpstr>
      <vt:lpstr>Introduction to coroutines</vt:lpstr>
      <vt:lpstr>C++20: “the big three”</vt:lpstr>
      <vt:lpstr>What is different about a coroutine?</vt:lpstr>
      <vt:lpstr>What is different about a coroutine?</vt:lpstr>
      <vt:lpstr>What makes a routine a coroutine?</vt:lpstr>
      <vt:lpstr>Example #1: Turn Generator into coroutine.</vt:lpstr>
      <vt:lpstr>Example #1: Live coding...</vt:lpstr>
      <vt:lpstr>Relation of Return object and Promise object</vt:lpstr>
      <vt:lpstr>Anatomy of a coroutine</vt:lpstr>
      <vt:lpstr>Anatomy of a coroutine</vt:lpstr>
      <vt:lpstr>Anatomy of a coroutine</vt:lpstr>
      <vt:lpstr>Example #2: Turn Printer into coroutine</vt:lpstr>
      <vt:lpstr>Example #2: Live coding...</vt:lpstr>
      <vt:lpstr>Anatomy of an awaiter</vt:lpstr>
      <vt:lpstr>Epilog</vt:lpstr>
      <vt:lpstr>Additional examples</vt:lpstr>
      <vt:lpstr>Review</vt:lpstr>
      <vt:lpstr>Review</vt:lpstr>
      <vt:lpstr>Links</vt:lpstr>
      <vt:lpstr>Beat Schär | Senior Embedded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 Schär</dc:creator>
  <cp:lastModifiedBy>Beat Schär</cp:lastModifiedBy>
  <cp:revision>5</cp:revision>
  <cp:lastPrinted>2015-03-17T10:04:43Z</cp:lastPrinted>
  <dcterms:created xsi:type="dcterms:W3CDTF">2023-03-01T07:57:32Z</dcterms:created>
  <dcterms:modified xsi:type="dcterms:W3CDTF">2023-03-02T08:47:17Z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0x010100AFECA5C03B5B3648A59C327F9B592BCA</vt:lpwstr>
  </property>
  <property fmtid="{D5CDD505-2E9C-101B-9397-08002B2CF9AE}" pid="3" name="AuthorIds_UIVersion_4096">
    <vt:lpwstr>357</vt:lpwstr>
  </property>
</Properties>
</file>